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12"/>
  </p:notesMasterIdLst>
  <p:handoutMasterIdLst>
    <p:handoutMasterId r:id="rId13"/>
  </p:handoutMasterIdLst>
  <p:sldIdLst>
    <p:sldId id="256" r:id="rId5"/>
    <p:sldId id="257" r:id="rId6"/>
    <p:sldId id="258" r:id="rId7"/>
    <p:sldId id="259" r:id="rId8"/>
    <p:sldId id="260" r:id="rId9"/>
    <p:sldId id="261" r:id="rId10"/>
    <p:sldId id="262" r:id="rId11"/>
  </p:sldIdLst>
  <p:sldSz cx="12192000" cy="6858000"/>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3EEA80-33F0-4949-9D3F-0627604476D5}" v="178" dt="2020-07-08T09:49:48.71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357" autoAdjust="0"/>
  </p:normalViewPr>
  <p:slideViewPr>
    <p:cSldViewPr snapToGrid="0">
      <p:cViewPr varScale="1">
        <p:scale>
          <a:sx n="114" d="100"/>
          <a:sy n="114" d="100"/>
        </p:scale>
        <p:origin x="474" y="102"/>
      </p:cViewPr>
      <p:guideLst/>
    </p:cSldViewPr>
  </p:slid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FD2973-7A98-44E4-8488-CC6CDEAC8F84}" type="datetimeFigureOut">
              <a:rPr lang="nl-NL" smtClean="0"/>
              <a:t>23-11-2020</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65A8D6-0C98-46F5-B9EC-E9C08C6C45F2}" type="slidenum">
              <a:rPr lang="nl-NL" smtClean="0"/>
              <a:t>‹nr.›</a:t>
            </a:fld>
            <a:endParaRPr lang="nl-NL"/>
          </a:p>
        </p:txBody>
      </p:sp>
    </p:spTree>
    <p:extLst>
      <p:ext uri="{BB962C8B-B14F-4D97-AF65-F5344CB8AC3E}">
        <p14:creationId xmlns:p14="http://schemas.microsoft.com/office/powerpoint/2010/main" val="4252846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B15BD-C251-4361-9924-1908F6DB658F}" type="datetimeFigureOut">
              <a:rPr lang="nl-NL" smtClean="0"/>
              <a:t>23-11-2020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BD9CD5-9F55-41D3-AAEF-D83B10146795}" type="slidenum">
              <a:rPr lang="nl-NL" smtClean="0"/>
              <a:t>‹nr.›</a:t>
            </a:fld>
            <a:endParaRPr lang="nl-NL"/>
          </a:p>
        </p:txBody>
      </p:sp>
    </p:spTree>
    <p:extLst>
      <p:ext uri="{BB962C8B-B14F-4D97-AF65-F5344CB8AC3E}">
        <p14:creationId xmlns:p14="http://schemas.microsoft.com/office/powerpoint/2010/main" val="1562641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7869160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2157952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158313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69868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Tree>
    <p:extLst>
      <p:ext uri="{BB962C8B-B14F-4D97-AF65-F5344CB8AC3E}">
        <p14:creationId xmlns:p14="http://schemas.microsoft.com/office/powerpoint/2010/main" val="3642675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401374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186044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172589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312228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429092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ianummer 5"/>
          <p:cNvSpPr>
            <a:spLocks noGrp="1"/>
          </p:cNvSpPr>
          <p:nvPr>
            <p:ph type="sldNum" sz="quarter" idx="10"/>
          </p:nvPr>
        </p:nvSpPr>
        <p:spPr/>
        <p:txBody>
          <a:bodyPr/>
          <a:lstStyle>
            <a:lvl1pPr>
              <a:defRPr/>
            </a:lvl1pPr>
          </a:lstStyle>
          <a:p>
            <a:fld id="{98C51CD5-7E81-42D6-B847-227155BE7844}" type="slidenum">
              <a:rPr lang="nl-NL" smtClean="0"/>
              <a:t>‹nr.›</a:t>
            </a:fld>
            <a:endParaRPr lang="nl-NL"/>
          </a:p>
        </p:txBody>
      </p:sp>
    </p:spTree>
    <p:extLst>
      <p:ext uri="{BB962C8B-B14F-4D97-AF65-F5344CB8AC3E}">
        <p14:creationId xmlns:p14="http://schemas.microsoft.com/office/powerpoint/2010/main" val="83050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microsoft.com/office/2007/relationships/hdphoto" Target="../media/hdphoto1.wdp"/><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Afbeelding 11"/>
          <p:cNvPicPr>
            <a:picLocks noChangeAspect="1"/>
          </p:cNvPicPr>
          <p:nvPr/>
        </p:nvPicPr>
        <p:blipFill>
          <a:blip r:embed="rId13"/>
          <a:srcRect/>
          <a:stretch>
            <a:fillRect/>
          </a:stretch>
        </p:blipFill>
        <p:spPr bwMode="auto">
          <a:xfrm>
            <a:off x="-14288" y="6211888"/>
            <a:ext cx="12087226" cy="657225"/>
          </a:xfrm>
          <a:prstGeom prst="rect">
            <a:avLst/>
          </a:prstGeom>
          <a:noFill/>
          <a:ln w="9525">
            <a:noFill/>
            <a:miter lim="800000"/>
            <a:headEnd/>
            <a:tailEnd/>
          </a:ln>
        </p:spPr>
      </p:pic>
      <p:sp>
        <p:nvSpPr>
          <p:cNvPr id="13" name="Rechthoek 12"/>
          <p:cNvSpPr/>
          <p:nvPr/>
        </p:nvSpPr>
        <p:spPr>
          <a:xfrm>
            <a:off x="2586038" y="6211888"/>
            <a:ext cx="9605962" cy="646112"/>
          </a:xfrm>
          <a:prstGeom prst="rect">
            <a:avLst/>
          </a:prstGeom>
          <a:solidFill>
            <a:srgbClr val="C8D2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028" name="Tijdelijke aanduiding voor titel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a:t>Klik om de stijl te bewerken</a:t>
            </a:r>
          </a:p>
        </p:txBody>
      </p:sp>
      <p:sp>
        <p:nvSpPr>
          <p:cNvPr id="1029" name="Tijdelijke aanduiding voor tekst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98C51CD5-7E81-42D6-B847-227155BE7844}" type="slidenum">
              <a:rPr lang="nl-NL" smtClean="0"/>
              <a:t>‹nr.›</a:t>
            </a:fld>
            <a:endParaRPr lang="nl-NL"/>
          </a:p>
        </p:txBody>
      </p:sp>
      <p:pic>
        <p:nvPicPr>
          <p:cNvPr id="1031" name="Afbeelding 6"/>
          <p:cNvPicPr>
            <a:picLocks noChangeAspect="1"/>
          </p:cNvPicPr>
          <p:nvPr/>
        </p:nvPicPr>
        <p:blipFill>
          <a:blip r:embed="rId14"/>
          <a:srcRect/>
          <a:stretch>
            <a:fillRect/>
          </a:stretch>
        </p:blipFill>
        <p:spPr bwMode="auto">
          <a:xfrm>
            <a:off x="1138238" y="6211888"/>
            <a:ext cx="482600" cy="509587"/>
          </a:xfrm>
          <a:prstGeom prst="rect">
            <a:avLst/>
          </a:prstGeom>
          <a:noFill/>
          <a:ln w="9525">
            <a:noFill/>
            <a:miter lim="800000"/>
            <a:headEnd/>
            <a:tailEnd/>
          </a:ln>
        </p:spPr>
      </p:pic>
      <p:pic>
        <p:nvPicPr>
          <p:cNvPr id="1032" name="Afbeelding 10"/>
          <p:cNvPicPr>
            <a:picLocks noChangeAspect="1"/>
          </p:cNvPicPr>
          <p:nvPr/>
        </p:nvPicPr>
        <p:blipFill>
          <a:blip r:embed="rId13"/>
          <a:srcRect l="15472" t="-378519" r="-15472" b="378519"/>
          <a:stretch>
            <a:fillRect/>
          </a:stretch>
        </p:blipFill>
        <p:spPr bwMode="auto">
          <a:xfrm>
            <a:off x="1433513" y="3028950"/>
            <a:ext cx="9324975" cy="800100"/>
          </a:xfrm>
          <a:prstGeom prst="rect">
            <a:avLst/>
          </a:prstGeom>
          <a:noFill/>
          <a:ln w="9525">
            <a:noFill/>
            <a:miter lim="800000"/>
            <a:headEnd/>
            <a:tailEnd/>
          </a:ln>
        </p:spPr>
      </p:pic>
      <p:pic>
        <p:nvPicPr>
          <p:cNvPr id="1033" name="Afbeelding 17"/>
          <p:cNvPicPr>
            <a:picLocks noChangeAspect="1"/>
          </p:cNvPicPr>
          <p:nvPr/>
        </p:nvPicPr>
        <p:blipFill>
          <a:blip r:embed="rId15"/>
          <a:srcRect t="27655" r="23270" b="25470"/>
          <a:stretch>
            <a:fillRect/>
          </a:stretch>
        </p:blipFill>
        <p:spPr bwMode="auto">
          <a:xfrm>
            <a:off x="28575" y="6205538"/>
            <a:ext cx="1085850" cy="466725"/>
          </a:xfrm>
          <a:prstGeom prst="rect">
            <a:avLst/>
          </a:prstGeom>
          <a:noFill/>
          <a:ln w="9525">
            <a:noFill/>
            <a:miter lim="800000"/>
            <a:headEnd/>
            <a:tailEnd/>
          </a:ln>
        </p:spPr>
      </p:pic>
      <p:pic>
        <p:nvPicPr>
          <p:cNvPr id="10" name="Picture 2" descr="Afbeeldingsresultaat voor pebble stad en mens">
            <a:extLst>
              <a:ext uri="{FF2B5EF4-FFF2-40B4-BE49-F238E27FC236}">
                <a16:creationId xmlns:a16="http://schemas.microsoft.com/office/drawing/2014/main" id="{2777A2BD-7E54-4C3E-A067-36AEA2C61489}"/>
              </a:ext>
            </a:extLst>
          </p:cNvPr>
          <p:cNvPicPr>
            <a:picLocks noChangeAspect="1" noChangeArrowheads="1"/>
          </p:cNvPicPr>
          <p:nvPr userDrawn="1"/>
        </p:nvPicPr>
        <p:blipFill>
          <a:blip r:embed="rId16" cstate="print">
            <a:extLst>
              <a:ext uri="{BEBA8EAE-BF5A-486C-A8C5-ECC9F3942E4B}">
                <a14:imgProps xmlns:a14="http://schemas.microsoft.com/office/drawing/2010/main">
                  <a14:imgLayer r:embed="rId17">
                    <a14:imgEffect>
                      <a14:backgroundRemoval t="0" b="100000" l="0" r="100000">
                        <a14:foregroundMark x1="24402" y1="24651" x2="12919" y2="60930"/>
                        <a14:foregroundMark x1="17225" y1="63721" x2="17225" y2="63721"/>
                        <a14:foregroundMark x1="17225" y1="70698" x2="81818" y2="59070"/>
                        <a14:foregroundMark x1="81340" y1="56279" x2="87081" y2="23721"/>
                        <a14:foregroundMark x1="86124" y1="22326" x2="24402" y2="25116"/>
                        <a14:foregroundMark x1="30144" y1="34419" x2="72727" y2="40000"/>
                        <a14:foregroundMark x1="85646" y1="24651" x2="34450" y2="56279"/>
                        <a14:foregroundMark x1="60287" y1="38605" x2="60287" y2="38605"/>
                        <a14:foregroundMark x1="60287" y1="38605" x2="51675" y2="60930"/>
                        <a14:foregroundMark x1="51196" y1="55349" x2="70335" y2="53488"/>
                        <a14:foregroundMark x1="61244" y1="53953" x2="45455" y2="55349"/>
                        <a14:foregroundMark x1="51196" y1="56279" x2="60287" y2="52558"/>
                        <a14:foregroundMark x1="60287" y1="52558" x2="63158" y2="52558"/>
                        <a14:foregroundMark x1="63158" y1="52558" x2="68900" y2="56279"/>
                        <a14:foregroundMark x1="71770" y1="56279" x2="71770" y2="56279"/>
                        <a14:foregroundMark x1="68900" y1="58140" x2="68900" y2="58140"/>
                        <a14:foregroundMark x1="67464" y1="59070" x2="67464" y2="59070"/>
                        <a14:foregroundMark x1="80383" y1="40000" x2="80383" y2="40000"/>
                        <a14:foregroundMark x1="75598" y1="37674" x2="75598" y2="37674"/>
                        <a14:foregroundMark x1="75598" y1="34884" x2="75598" y2="34884"/>
                        <a14:foregroundMark x1="77033" y1="34884" x2="77033" y2="34884"/>
                        <a14:foregroundMark x1="58852" y1="40000" x2="58852" y2="40000"/>
                        <a14:foregroundMark x1="54067" y1="40000" x2="21531" y2="37674"/>
                        <a14:foregroundMark x1="27273" y1="31628" x2="25837" y2="44651"/>
                        <a14:foregroundMark x1="25837" y1="33023" x2="38756" y2="46977"/>
                        <a14:foregroundMark x1="39713" y1="41860" x2="39713" y2="41860"/>
                        <a14:foregroundMark x1="39713" y1="41395" x2="37321" y2="44186"/>
                        <a14:foregroundMark x1="36842" y1="50698" x2="36842" y2="50698"/>
                        <a14:foregroundMark x1="36842" y1="53953" x2="36842" y2="53953"/>
                        <a14:foregroundMark x1="31579" y1="60465" x2="31579" y2="60465"/>
                        <a14:foregroundMark x1="33971" y1="60465" x2="35407" y2="56744"/>
                        <a14:foregroundMark x1="39713" y1="55349" x2="42584" y2="54884"/>
                        <a14:foregroundMark x1="44498" y1="54884" x2="44498" y2="54884"/>
                        <a14:foregroundMark x1="44498" y1="54884" x2="44498" y2="54884"/>
                        <a14:foregroundMark x1="44498" y1="56279" x2="46890" y2="56279"/>
                        <a14:foregroundMark x1="52632" y1="55349" x2="55981" y2="53953"/>
                        <a14:foregroundMark x1="55981" y1="53953" x2="55981" y2="53953"/>
                        <a14:foregroundMark x1="59809" y1="52558" x2="60287" y2="49767"/>
                        <a14:foregroundMark x1="61244" y1="48372" x2="61244" y2="48372"/>
                        <a14:foregroundMark x1="51196" y1="40000" x2="51196" y2="40000"/>
                        <a14:foregroundMark x1="47368" y1="40465" x2="47368" y2="40465"/>
                        <a14:foregroundMark x1="44498" y1="40465" x2="44498" y2="40465"/>
                        <a14:foregroundMark x1="40191" y1="37674" x2="38278" y2="34884"/>
                        <a14:foregroundMark x1="35885" y1="34884" x2="35885" y2="34884"/>
                        <a14:foregroundMark x1="35885" y1="34884" x2="35885" y2="34884"/>
                        <a14:foregroundMark x1="35885" y1="35814" x2="35885" y2="35814"/>
                        <a14:foregroundMark x1="35407" y1="34419" x2="35407" y2="34419"/>
                        <a14:foregroundMark x1="35407" y1="33488" x2="35407" y2="33488"/>
                        <a14:foregroundMark x1="34450" y1="57674" x2="34450" y2="57674"/>
                        <a14:foregroundMark x1="33971" y1="57674" x2="48325" y2="52093"/>
                        <a14:foregroundMark x1="54545" y1="48372" x2="54545" y2="48372"/>
                        <a14:foregroundMark x1="57416" y1="45581" x2="59809" y2="41395"/>
                        <a14:foregroundMark x1="64115" y1="38605" x2="64115" y2="38605"/>
                        <a14:foregroundMark x1="67464" y1="37674" x2="67464" y2="37674"/>
                        <a14:foregroundMark x1="68900" y1="35814" x2="71770" y2="34419"/>
                        <a14:foregroundMark x1="75598" y1="34419" x2="75598" y2="34419"/>
                        <a14:foregroundMark x1="77033" y1="33488" x2="77033" y2="33488"/>
                        <a14:foregroundMark x1="75598" y1="38605" x2="75598" y2="38605"/>
                        <a14:foregroundMark x1="74641" y1="41860" x2="74641" y2="44186"/>
                        <a14:foregroundMark x1="71770" y1="45581" x2="71292" y2="47442"/>
                        <a14:foregroundMark x1="70335" y1="47442" x2="70335" y2="47442"/>
                        <a14:foregroundMark x1="64115" y1="52093" x2="61722" y2="52093"/>
                        <a14:foregroundMark x1="58852" y1="53953" x2="58373" y2="59070"/>
                        <a14:foregroundMark x1="57416" y1="60465" x2="57416" y2="60465"/>
                        <a14:foregroundMark x1="56938" y1="60465" x2="52632" y2="60930"/>
                        <a14:foregroundMark x1="52632" y1="60930" x2="52632" y2="60930"/>
                        <a14:foregroundMark x1="51196" y1="59535" x2="46890" y2="61860"/>
                        <a14:foregroundMark x1="45455" y1="61860" x2="45455" y2="61860"/>
                        <a14:foregroundMark x1="40191" y1="57674" x2="40191" y2="57674"/>
                        <a14:foregroundMark x1="30144" y1="45581" x2="28230" y2="44651"/>
                        <a14:foregroundMark x1="25837" y1="42791" x2="25837" y2="42791"/>
                        <a14:foregroundMark x1="25837" y1="40465" x2="25837" y2="40465"/>
                      </a14:backgroundRemoval>
                    </a14:imgEffect>
                  </a14:imgLayer>
                </a14:imgProps>
              </a:ext>
              <a:ext uri="{28A0092B-C50C-407E-A947-70E740481C1C}">
                <a14:useLocalDpi xmlns:a14="http://schemas.microsoft.com/office/drawing/2010/main" val="0"/>
              </a:ext>
            </a:extLst>
          </a:blip>
          <a:srcRect/>
          <a:stretch>
            <a:fillRect/>
          </a:stretch>
        </p:blipFill>
        <p:spPr bwMode="auto">
          <a:xfrm>
            <a:off x="1094818" y="6176963"/>
            <a:ext cx="569439" cy="585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67232"/>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a:defRPr>
      </a:lvl2pPr>
      <a:lvl3pPr algn="l" rtl="0" eaLnBrk="1" fontAlgn="base" hangingPunct="1">
        <a:lnSpc>
          <a:spcPct val="90000"/>
        </a:lnSpc>
        <a:spcBef>
          <a:spcPct val="0"/>
        </a:spcBef>
        <a:spcAft>
          <a:spcPct val="0"/>
        </a:spcAft>
        <a:defRPr sz="4400">
          <a:solidFill>
            <a:schemeClr val="tx1"/>
          </a:solidFill>
          <a:latin typeface="Calibri Light"/>
        </a:defRPr>
      </a:lvl3pPr>
      <a:lvl4pPr algn="l" rtl="0" eaLnBrk="1" fontAlgn="base" hangingPunct="1">
        <a:lnSpc>
          <a:spcPct val="90000"/>
        </a:lnSpc>
        <a:spcBef>
          <a:spcPct val="0"/>
        </a:spcBef>
        <a:spcAft>
          <a:spcPct val="0"/>
        </a:spcAft>
        <a:defRPr sz="4400">
          <a:solidFill>
            <a:schemeClr val="tx1"/>
          </a:solidFill>
          <a:latin typeface="Calibri Light"/>
        </a:defRPr>
      </a:lvl4pPr>
      <a:lvl5pPr algn="l" rtl="0" eaLnBrk="1" fontAlgn="base" hangingPunct="1">
        <a:lnSpc>
          <a:spcPct val="90000"/>
        </a:lnSpc>
        <a:spcBef>
          <a:spcPct val="0"/>
        </a:spcBef>
        <a:spcAft>
          <a:spcPct val="0"/>
        </a:spcAft>
        <a:defRPr sz="4400">
          <a:solidFill>
            <a:schemeClr val="tx1"/>
          </a:solidFill>
          <a:latin typeface="Calibri Light"/>
        </a:defRPr>
      </a:lvl5pPr>
      <a:lvl6pPr marL="457200" algn="l" rtl="0" eaLnBrk="1" fontAlgn="base" hangingPunct="1">
        <a:lnSpc>
          <a:spcPct val="90000"/>
        </a:lnSpc>
        <a:spcBef>
          <a:spcPct val="0"/>
        </a:spcBef>
        <a:spcAft>
          <a:spcPct val="0"/>
        </a:spcAft>
        <a:defRPr sz="4400">
          <a:solidFill>
            <a:schemeClr val="tx1"/>
          </a:solidFill>
          <a:latin typeface="Calibri Light"/>
        </a:defRPr>
      </a:lvl6pPr>
      <a:lvl7pPr marL="914400" algn="l" rtl="0" eaLnBrk="1" fontAlgn="base" hangingPunct="1">
        <a:lnSpc>
          <a:spcPct val="90000"/>
        </a:lnSpc>
        <a:spcBef>
          <a:spcPct val="0"/>
        </a:spcBef>
        <a:spcAft>
          <a:spcPct val="0"/>
        </a:spcAft>
        <a:defRPr sz="4400">
          <a:solidFill>
            <a:schemeClr val="tx1"/>
          </a:solidFill>
          <a:latin typeface="Calibri Light"/>
        </a:defRPr>
      </a:lvl7pPr>
      <a:lvl8pPr marL="1371600" algn="l" rtl="0" eaLnBrk="1" fontAlgn="base" hangingPunct="1">
        <a:lnSpc>
          <a:spcPct val="90000"/>
        </a:lnSpc>
        <a:spcBef>
          <a:spcPct val="0"/>
        </a:spcBef>
        <a:spcAft>
          <a:spcPct val="0"/>
        </a:spcAft>
        <a:defRPr sz="4400">
          <a:solidFill>
            <a:schemeClr val="tx1"/>
          </a:solidFill>
          <a:latin typeface="Calibri Light"/>
        </a:defRPr>
      </a:lvl8pPr>
      <a:lvl9pPr marL="1828800" algn="l" rtl="0" eaLnBrk="1" fontAlgn="base" hangingPunct="1">
        <a:lnSpc>
          <a:spcPct val="90000"/>
        </a:lnSpc>
        <a:spcBef>
          <a:spcPct val="0"/>
        </a:spcBef>
        <a:spcAft>
          <a:spcPct val="0"/>
        </a:spcAft>
        <a:defRPr sz="4400">
          <a:solidFill>
            <a:schemeClr val="tx1"/>
          </a:solidFill>
          <a:latin typeface="Calibri Light"/>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t.noordeloos@helicon.n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uurzaamstebedrijfvannederland.n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vpro.nl/programmas/tegenlicht/lees/artikelen/2020/goed-doen-is-geen-nich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D64868-659A-481B-A748-9B1F00F50AB2}"/>
              </a:ext>
            </a:extLst>
          </p:cNvPr>
          <p:cNvSpPr>
            <a:spLocks noGrp="1"/>
          </p:cNvSpPr>
          <p:nvPr>
            <p:ph type="ctrTitle"/>
          </p:nvPr>
        </p:nvSpPr>
        <p:spPr/>
        <p:txBody>
          <a:bodyPr/>
          <a:lstStyle/>
          <a:p>
            <a:endParaRPr lang="nl-NL"/>
          </a:p>
        </p:txBody>
      </p:sp>
      <p:sp>
        <p:nvSpPr>
          <p:cNvPr id="4" name="Ondertitel 3">
            <a:extLst>
              <a:ext uri="{FF2B5EF4-FFF2-40B4-BE49-F238E27FC236}">
                <a16:creationId xmlns:a16="http://schemas.microsoft.com/office/drawing/2014/main" id="{1E9E6D6B-6CF3-4039-A231-2C51D94D266D}"/>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788715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p:txBody>
          <a:bodyPr/>
          <a:lstStyle/>
          <a:p>
            <a:r>
              <a:rPr lang="nl-NL" dirty="0"/>
              <a:t>Planning werknemers</a:t>
            </a:r>
          </a:p>
        </p:txBody>
      </p:sp>
      <p:sp>
        <p:nvSpPr>
          <p:cNvPr id="3" name="Tijdelijke aanduiding voor inhoud 2">
            <a:extLst>
              <a:ext uri="{FF2B5EF4-FFF2-40B4-BE49-F238E27FC236}">
                <a16:creationId xmlns:a16="http://schemas.microsoft.com/office/drawing/2014/main" id="{7A60AFB7-6C62-416D-A2B5-36CEBB3DCECF}"/>
              </a:ext>
            </a:extLst>
          </p:cNvPr>
          <p:cNvSpPr>
            <a:spLocks noGrp="1"/>
          </p:cNvSpPr>
          <p:nvPr>
            <p:ph idx="1"/>
          </p:nvPr>
        </p:nvSpPr>
        <p:spPr/>
        <p:txBody>
          <a:bodyPr/>
          <a:lstStyle/>
          <a:p>
            <a:r>
              <a:rPr lang="nl-NL" dirty="0"/>
              <a:t>Stuur vóór 13:15 je profielschets naar </a:t>
            </a:r>
            <a:r>
              <a:rPr lang="nl-NL" dirty="0">
                <a:hlinkClick r:id="rId2"/>
              </a:rPr>
              <a:t>t.noordeloos@helicon.nl</a:t>
            </a:r>
            <a:endParaRPr lang="nl-NL" dirty="0"/>
          </a:p>
          <a:p>
            <a:r>
              <a:rPr lang="nl-NL" dirty="0"/>
              <a:t>Ga aan de slag met één van de opdrachten (zie slide 4)</a:t>
            </a:r>
          </a:p>
          <a:p>
            <a:r>
              <a:rPr lang="nl-NL" dirty="0"/>
              <a:t>Vanaf +/-  13:45 wordt je uitgenodigd voor het 1</a:t>
            </a:r>
            <a:r>
              <a:rPr lang="nl-NL" baseline="30000" dirty="0"/>
              <a:t>ste</a:t>
            </a:r>
            <a:r>
              <a:rPr lang="nl-NL" dirty="0"/>
              <a:t> gesprek.</a:t>
            </a:r>
          </a:p>
          <a:p>
            <a:r>
              <a:rPr lang="nl-NL" dirty="0"/>
              <a:t>Vanaf +/-  14:30 wordt je uitgenodigd voor het 2</a:t>
            </a:r>
            <a:r>
              <a:rPr lang="nl-NL" baseline="30000" dirty="0"/>
              <a:t>e</a:t>
            </a:r>
            <a:r>
              <a:rPr lang="nl-NL" dirty="0"/>
              <a:t> gesprek.</a:t>
            </a:r>
          </a:p>
          <a:p>
            <a:r>
              <a:rPr lang="nl-NL" dirty="0"/>
              <a:t>Vanaf +/-  15:15 wordt bekend gemaakt in welke groep je zit</a:t>
            </a:r>
          </a:p>
        </p:txBody>
      </p:sp>
    </p:spTree>
    <p:extLst>
      <p:ext uri="{BB962C8B-B14F-4D97-AF65-F5344CB8AC3E}">
        <p14:creationId xmlns:p14="http://schemas.microsoft.com/office/powerpoint/2010/main" val="4270106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p:txBody>
          <a:bodyPr/>
          <a:lstStyle/>
          <a:p>
            <a:r>
              <a:rPr lang="nl-NL" dirty="0"/>
              <a:t>Planning werkgevers</a:t>
            </a:r>
          </a:p>
        </p:txBody>
      </p:sp>
      <p:sp>
        <p:nvSpPr>
          <p:cNvPr id="3" name="Tijdelijke aanduiding voor inhoud 2">
            <a:extLst>
              <a:ext uri="{FF2B5EF4-FFF2-40B4-BE49-F238E27FC236}">
                <a16:creationId xmlns:a16="http://schemas.microsoft.com/office/drawing/2014/main" id="{7A60AFB7-6C62-416D-A2B5-36CEBB3DCECF}"/>
              </a:ext>
            </a:extLst>
          </p:cNvPr>
          <p:cNvSpPr>
            <a:spLocks noGrp="1"/>
          </p:cNvSpPr>
          <p:nvPr>
            <p:ph idx="1"/>
          </p:nvPr>
        </p:nvSpPr>
        <p:spPr>
          <a:xfrm>
            <a:off x="838200" y="1506843"/>
            <a:ext cx="10515600" cy="4351338"/>
          </a:xfrm>
        </p:spPr>
        <p:txBody>
          <a:bodyPr/>
          <a:lstStyle/>
          <a:p>
            <a:r>
              <a:rPr lang="nl-NL" sz="2000" dirty="0"/>
              <a:t>Maak vóór 13:15 je bedrijfsschets en noteer 5 vragen die je wilt stellen aan de sollicitanten</a:t>
            </a:r>
          </a:p>
          <a:p>
            <a:r>
              <a:rPr lang="nl-NL" sz="2000" b="1" dirty="0"/>
              <a:t>Start ronde 1</a:t>
            </a:r>
            <a:r>
              <a:rPr lang="nl-NL" sz="2000" dirty="0"/>
              <a:t> (+/- 13:15) lange tafel achterin</a:t>
            </a:r>
          </a:p>
          <a:p>
            <a:pPr lvl="1"/>
            <a:r>
              <a:rPr lang="nl-NL" sz="1800" dirty="0"/>
              <a:t>Kies maximaal 5 profielschetsen uit die je wilt spreken.</a:t>
            </a:r>
          </a:p>
          <a:p>
            <a:pPr lvl="1"/>
            <a:r>
              <a:rPr lang="nl-NL" sz="1800" dirty="0"/>
              <a:t>Noteer de nummers van de 5 profielschetsen.</a:t>
            </a:r>
          </a:p>
          <a:p>
            <a:pPr lvl="1"/>
            <a:r>
              <a:rPr lang="nl-NL" sz="1800" dirty="0"/>
              <a:t>Alle profielschetsen moeten verdeeld worden.</a:t>
            </a:r>
          </a:p>
          <a:p>
            <a:pPr lvl="1"/>
            <a:r>
              <a:rPr lang="nl-NL" sz="1800" dirty="0"/>
              <a:t>Docent geeft je de namen van de werkgevers.</a:t>
            </a:r>
          </a:p>
          <a:p>
            <a:pPr lvl="1"/>
            <a:r>
              <a:rPr lang="nl-NL" sz="1800" dirty="0"/>
              <a:t>Verzamel de 5 sollicitanten, presenteer kort je bedrijf en stel je 5 vragen</a:t>
            </a:r>
          </a:p>
          <a:p>
            <a:pPr lvl="1"/>
            <a:endParaRPr lang="nl-NL" sz="1800" dirty="0"/>
          </a:p>
          <a:p>
            <a:r>
              <a:rPr lang="nl-NL" sz="2000" b="1" dirty="0"/>
              <a:t>Start ronde 2 </a:t>
            </a:r>
            <a:r>
              <a:rPr lang="nl-NL" sz="2000" dirty="0"/>
              <a:t>(+/- 14:15)</a:t>
            </a:r>
          </a:p>
          <a:p>
            <a:pPr lvl="1"/>
            <a:r>
              <a:rPr lang="nl-NL" sz="1800" dirty="0"/>
              <a:t> Herhaling van ronde 1</a:t>
            </a:r>
          </a:p>
          <a:p>
            <a:r>
              <a:rPr lang="nl-NL" sz="2000" b="1" dirty="0"/>
              <a:t>Start ronde 3 </a:t>
            </a:r>
            <a:r>
              <a:rPr lang="nl-NL" sz="2000" dirty="0"/>
              <a:t>(+/- 15:00)</a:t>
            </a:r>
          </a:p>
          <a:p>
            <a:pPr lvl="1"/>
            <a:r>
              <a:rPr lang="nl-NL" sz="1800" dirty="0"/>
              <a:t>Verdeel alle profielschetsen onder de bedrijfseigenaren voor een definitieve keuze (alle profielschetsen moeten verdeeld zijn</a:t>
            </a:r>
          </a:p>
        </p:txBody>
      </p:sp>
    </p:spTree>
    <p:extLst>
      <p:ext uri="{BB962C8B-B14F-4D97-AF65-F5344CB8AC3E}">
        <p14:creationId xmlns:p14="http://schemas.microsoft.com/office/powerpoint/2010/main" val="3741524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p:txBody>
          <a:bodyPr/>
          <a:lstStyle/>
          <a:p>
            <a:r>
              <a:rPr lang="nl-NL" dirty="0"/>
              <a:t>Opdracht 1</a:t>
            </a:r>
          </a:p>
        </p:txBody>
      </p:sp>
      <p:sp>
        <p:nvSpPr>
          <p:cNvPr id="7" name="Tekstvak 6">
            <a:extLst>
              <a:ext uri="{FF2B5EF4-FFF2-40B4-BE49-F238E27FC236}">
                <a16:creationId xmlns:a16="http://schemas.microsoft.com/office/drawing/2014/main" id="{960BC4A4-A72C-4981-BB4B-AD38A60EF391}"/>
              </a:ext>
            </a:extLst>
          </p:cNvPr>
          <p:cNvSpPr txBox="1"/>
          <p:nvPr/>
        </p:nvSpPr>
        <p:spPr>
          <a:xfrm>
            <a:off x="1418089" y="2001081"/>
            <a:ext cx="9355822" cy="2985433"/>
          </a:xfrm>
          <a:prstGeom prst="rect">
            <a:avLst/>
          </a:prstGeom>
          <a:noFill/>
        </p:spPr>
        <p:txBody>
          <a:bodyPr wrap="square">
            <a:spAutoFit/>
          </a:bodyPr>
          <a:lstStyle/>
          <a:p>
            <a:pPr marL="101600" indent="0">
              <a:buNone/>
            </a:pPr>
            <a:r>
              <a:rPr lang="nl-NL" sz="1800" dirty="0"/>
              <a:t>Stichting Nederland CO</a:t>
            </a:r>
            <a:r>
              <a:rPr lang="nl-NL" sz="1800" baseline="-25000" dirty="0"/>
              <a:t>2</a:t>
            </a:r>
            <a:r>
              <a:rPr lang="nl-NL" sz="1800" dirty="0"/>
              <a:t> Neutraal zien de noodzaak voor duurzaam ondernemen. Ieder jaar kiest een vakjury het duurzaamste bedrijf van Nederland. Op de website </a:t>
            </a:r>
            <a:r>
              <a:rPr lang="nl-NL" sz="1800" dirty="0">
                <a:hlinkClick r:id="rId2"/>
              </a:rPr>
              <a:t>https://duurzaamstebedrijfvannederland.nl/</a:t>
            </a:r>
            <a:r>
              <a:rPr lang="nl-NL" sz="1800" dirty="0"/>
              <a:t> vind je een lijst met genomineerde bedrijven uit 2019. </a:t>
            </a:r>
          </a:p>
          <a:p>
            <a:pPr marL="101600" indent="0">
              <a:buNone/>
            </a:pPr>
            <a:r>
              <a:rPr lang="nl-NL" sz="1800" dirty="0"/>
              <a:t>Gebruik voor je antwoorden bronnen en noteer ze volgens de APA bronvermelding</a:t>
            </a:r>
          </a:p>
          <a:p>
            <a:pPr marL="101600" indent="0">
              <a:buNone/>
            </a:pPr>
            <a:endParaRPr lang="nl-NL" sz="1800" b="1" dirty="0"/>
          </a:p>
          <a:p>
            <a:pPr marL="101600" indent="0">
              <a:buNone/>
            </a:pPr>
            <a:r>
              <a:rPr lang="nl-NL" sz="1600" b="1" dirty="0"/>
              <a:t>Opdracht </a:t>
            </a:r>
          </a:p>
          <a:p>
            <a:pPr marL="101600" indent="0">
              <a:buNone/>
            </a:pPr>
            <a:r>
              <a:rPr lang="nl-NL" sz="1600" b="1" dirty="0"/>
              <a:t>Kies uit  de lijst van genomineerde bedrijven één bedrijf uit.</a:t>
            </a:r>
          </a:p>
          <a:p>
            <a:pPr marL="444500" indent="-342900">
              <a:buFont typeface="+mj-lt"/>
              <a:buAutoNum type="alphaLcParenR"/>
            </a:pPr>
            <a:r>
              <a:rPr lang="nl-NL" sz="1600" b="1" dirty="0"/>
              <a:t> Wat zegt dit bedrijf zelf te doen aan duurzaam ondernemen. </a:t>
            </a:r>
          </a:p>
          <a:p>
            <a:pPr marL="444500" indent="-342900">
              <a:buFont typeface="+mj-lt"/>
              <a:buAutoNum type="alphaLcParenR"/>
            </a:pPr>
            <a:r>
              <a:rPr lang="nl-NL" sz="1600" b="1" dirty="0"/>
              <a:t>Wat zeggen externe bronnen over het duurzaam ondernemen van dit bedrijf?</a:t>
            </a:r>
          </a:p>
          <a:p>
            <a:pPr marL="444500" indent="-342900">
              <a:buFont typeface="+mj-lt"/>
              <a:buAutoNum type="alphaLcParenR"/>
            </a:pPr>
            <a:r>
              <a:rPr lang="nl-NL" sz="1600" b="1" dirty="0"/>
              <a:t>Wat is jouw conclusie m.b.t. het duurzaam ondernemen van dit bedrijf?</a:t>
            </a:r>
          </a:p>
        </p:txBody>
      </p:sp>
    </p:spTree>
    <p:extLst>
      <p:ext uri="{BB962C8B-B14F-4D97-AF65-F5344CB8AC3E}">
        <p14:creationId xmlns:p14="http://schemas.microsoft.com/office/powerpoint/2010/main" val="3939507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p:txBody>
          <a:bodyPr/>
          <a:lstStyle/>
          <a:p>
            <a:r>
              <a:rPr lang="nl-NL" dirty="0"/>
              <a:t>Opdracht 2</a:t>
            </a:r>
          </a:p>
        </p:txBody>
      </p:sp>
      <p:sp>
        <p:nvSpPr>
          <p:cNvPr id="7" name="Tekstvak 6">
            <a:extLst>
              <a:ext uri="{FF2B5EF4-FFF2-40B4-BE49-F238E27FC236}">
                <a16:creationId xmlns:a16="http://schemas.microsoft.com/office/drawing/2014/main" id="{960BC4A4-A72C-4981-BB4B-AD38A60EF391}"/>
              </a:ext>
            </a:extLst>
          </p:cNvPr>
          <p:cNvSpPr txBox="1"/>
          <p:nvPr/>
        </p:nvSpPr>
        <p:spPr>
          <a:xfrm>
            <a:off x="1418089" y="2001081"/>
            <a:ext cx="9355822" cy="2739211"/>
          </a:xfrm>
          <a:prstGeom prst="rect">
            <a:avLst/>
          </a:prstGeom>
          <a:noFill/>
        </p:spPr>
        <p:txBody>
          <a:bodyPr wrap="square">
            <a:spAutoFit/>
          </a:bodyPr>
          <a:lstStyle/>
          <a:p>
            <a:pPr marL="101600" indent="0">
              <a:buNone/>
            </a:pPr>
            <a:r>
              <a:rPr lang="nl-NL" sz="2000" dirty="0"/>
              <a:t>Deze opdracht maak je individueel a.d.h.v. je stagebedrijf.</a:t>
            </a:r>
          </a:p>
          <a:p>
            <a:pPr marL="101600" indent="0">
              <a:buNone/>
            </a:pPr>
            <a:r>
              <a:rPr lang="nl-NL" sz="2000" dirty="0"/>
              <a:t> </a:t>
            </a:r>
          </a:p>
          <a:p>
            <a:pPr marL="101600" indent="0">
              <a:buNone/>
            </a:pPr>
            <a:r>
              <a:rPr lang="nl-NL" sz="2000" dirty="0"/>
              <a:t>Gebruik voor je antwoorden bronnen en noteer ze volgens de APA bronvermelding</a:t>
            </a:r>
          </a:p>
          <a:p>
            <a:pPr marL="101600" indent="0">
              <a:buNone/>
            </a:pPr>
            <a:endParaRPr lang="nl-NL" sz="2000" b="1" dirty="0"/>
          </a:p>
          <a:p>
            <a:pPr marL="558800" indent="-457200">
              <a:buFont typeface="+mj-lt"/>
              <a:buAutoNum type="alphaLcParenR"/>
            </a:pPr>
            <a:r>
              <a:rPr lang="nl-NL" sz="1800" b="1" dirty="0"/>
              <a:t>Wat betekent maatschappelijk verantwoord ondernemen (</a:t>
            </a:r>
            <a:r>
              <a:rPr lang="nl-NL" sz="1800" b="1" dirty="0" err="1"/>
              <a:t>mvo</a:t>
            </a:r>
            <a:r>
              <a:rPr lang="nl-NL" sz="1800" b="1" dirty="0"/>
              <a:t>) volgens jou?</a:t>
            </a:r>
          </a:p>
          <a:p>
            <a:pPr marL="558800" indent="-457200">
              <a:buFont typeface="+mj-lt"/>
              <a:buAutoNum type="alphaLcParenR"/>
            </a:pPr>
            <a:r>
              <a:rPr lang="nl-NL" sz="1800" b="1" dirty="0"/>
              <a:t>Wat zegt jouw stagebedrijf te doen aan </a:t>
            </a:r>
            <a:r>
              <a:rPr lang="nl-NL" sz="1800" b="1" dirty="0" err="1"/>
              <a:t>mvo</a:t>
            </a:r>
            <a:r>
              <a:rPr lang="nl-NL" sz="1800" b="1" dirty="0"/>
              <a:t>?</a:t>
            </a:r>
          </a:p>
          <a:p>
            <a:pPr marL="558800" indent="-457200">
              <a:buFont typeface="+mj-lt"/>
              <a:buAutoNum type="alphaLcParenR"/>
            </a:pPr>
            <a:r>
              <a:rPr lang="nl-NL" sz="1800" b="1" dirty="0"/>
              <a:t>Wat zeggen externe bronnen over de mate van </a:t>
            </a:r>
            <a:r>
              <a:rPr lang="nl-NL" sz="1800" b="1" dirty="0" err="1"/>
              <a:t>mvo</a:t>
            </a:r>
            <a:r>
              <a:rPr lang="nl-NL" sz="1800" b="1" dirty="0"/>
              <a:t> van je stagebedrijf?</a:t>
            </a:r>
          </a:p>
          <a:p>
            <a:pPr marL="558800" indent="-457200">
              <a:buFont typeface="+mj-lt"/>
              <a:buAutoNum type="alphaLcParenR"/>
            </a:pPr>
            <a:r>
              <a:rPr lang="nl-NL" sz="1800" b="1" dirty="0"/>
              <a:t>Wat voor advies geef je je stagebedrijf m.b.t. </a:t>
            </a:r>
            <a:r>
              <a:rPr lang="nl-NL" sz="1800" b="1" dirty="0" err="1"/>
              <a:t>mvo</a:t>
            </a:r>
            <a:r>
              <a:rPr lang="nl-NL" sz="1800" b="1" dirty="0"/>
              <a:t>?</a:t>
            </a:r>
          </a:p>
        </p:txBody>
      </p:sp>
    </p:spTree>
    <p:extLst>
      <p:ext uri="{BB962C8B-B14F-4D97-AF65-F5344CB8AC3E}">
        <p14:creationId xmlns:p14="http://schemas.microsoft.com/office/powerpoint/2010/main" val="52729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p:txBody>
          <a:bodyPr/>
          <a:lstStyle/>
          <a:p>
            <a:r>
              <a:rPr lang="nl-NL" dirty="0"/>
              <a:t>Opdracht 3</a:t>
            </a:r>
          </a:p>
        </p:txBody>
      </p:sp>
      <p:sp>
        <p:nvSpPr>
          <p:cNvPr id="7" name="Tekstvak 6">
            <a:extLst>
              <a:ext uri="{FF2B5EF4-FFF2-40B4-BE49-F238E27FC236}">
                <a16:creationId xmlns:a16="http://schemas.microsoft.com/office/drawing/2014/main" id="{960BC4A4-A72C-4981-BB4B-AD38A60EF391}"/>
              </a:ext>
            </a:extLst>
          </p:cNvPr>
          <p:cNvSpPr txBox="1"/>
          <p:nvPr/>
        </p:nvSpPr>
        <p:spPr>
          <a:xfrm>
            <a:off x="1418089" y="2001081"/>
            <a:ext cx="9355822" cy="2308324"/>
          </a:xfrm>
          <a:prstGeom prst="rect">
            <a:avLst/>
          </a:prstGeom>
          <a:noFill/>
        </p:spPr>
        <p:txBody>
          <a:bodyPr wrap="square">
            <a:spAutoFit/>
          </a:bodyPr>
          <a:lstStyle/>
          <a:p>
            <a:pPr marL="101600" indent="0">
              <a:buNone/>
            </a:pPr>
            <a:r>
              <a:rPr lang="nl-NL" sz="1600" dirty="0"/>
              <a:t>Deze opdracht maak je individueel a.d.h.v. je stagebedrijf.</a:t>
            </a:r>
          </a:p>
          <a:p>
            <a:pPr marL="101600" indent="0">
              <a:buNone/>
            </a:pPr>
            <a:r>
              <a:rPr lang="nl-NL" sz="1600" dirty="0"/>
              <a:t>Daarnaast verwerk je deze opdracht in je </a:t>
            </a:r>
            <a:r>
              <a:rPr lang="nl-NL" sz="1600" dirty="0" err="1"/>
              <a:t>Wix</a:t>
            </a:r>
            <a:r>
              <a:rPr lang="nl-NL" sz="1600" dirty="0"/>
              <a:t> die je vorig jaar hebt gemaakt. </a:t>
            </a:r>
          </a:p>
          <a:p>
            <a:pPr marL="101600" indent="0">
              <a:buNone/>
            </a:pPr>
            <a:endParaRPr lang="nl-NL" sz="1600" b="1" dirty="0"/>
          </a:p>
          <a:p>
            <a:pPr marL="558800" indent="-457200">
              <a:buFont typeface="+mj-lt"/>
              <a:buAutoNum type="alphaLcParenR"/>
            </a:pPr>
            <a:r>
              <a:rPr lang="nl-NL" sz="1600" b="1" dirty="0"/>
              <a:t>Maak je op </a:t>
            </a:r>
            <a:r>
              <a:rPr lang="nl-NL" sz="1600" b="1" dirty="0" err="1"/>
              <a:t>Wix</a:t>
            </a:r>
            <a:r>
              <a:rPr lang="nl-NL" sz="1600" b="1" dirty="0"/>
              <a:t> een nieuwe pagina aan voor het tweede jaar.</a:t>
            </a:r>
          </a:p>
          <a:p>
            <a:pPr marL="558800" indent="-457200">
              <a:buFont typeface="+mj-lt"/>
              <a:buAutoNum type="alphaLcParenR"/>
            </a:pPr>
            <a:r>
              <a:rPr lang="nl-NL" sz="1600" b="1" dirty="0"/>
              <a:t>Schrijf een topstuk van je stage met daarin minimaal:</a:t>
            </a:r>
          </a:p>
          <a:p>
            <a:pPr marL="1016000" lvl="1" indent="-457200">
              <a:buFont typeface="Wingdings" panose="05000000000000000000" pitchFamily="2" charset="2"/>
              <a:buChar char="ü"/>
            </a:pPr>
            <a:r>
              <a:rPr lang="nl-NL" sz="1600" b="1" dirty="0"/>
              <a:t>Wat heeft je verbaasd?</a:t>
            </a:r>
          </a:p>
          <a:p>
            <a:pPr marL="1016000" lvl="1" indent="-457200">
              <a:buFont typeface="Wingdings" panose="05000000000000000000" pitchFamily="2" charset="2"/>
              <a:buChar char="ü"/>
            </a:pPr>
            <a:r>
              <a:rPr lang="nl-NL" sz="1600" b="1" dirty="0"/>
              <a:t>Waar heb je van gebaald?</a:t>
            </a:r>
          </a:p>
          <a:p>
            <a:pPr marL="1016000" lvl="1" indent="-457200">
              <a:buFont typeface="Wingdings" panose="05000000000000000000" pitchFamily="2" charset="2"/>
              <a:buChar char="ü"/>
            </a:pPr>
            <a:r>
              <a:rPr lang="nl-NL" sz="1600" b="1" dirty="0"/>
              <a:t>Wat heeft je verrast?</a:t>
            </a:r>
          </a:p>
          <a:p>
            <a:pPr marL="1016000" lvl="1" indent="-457200">
              <a:buFont typeface="Wingdings" panose="05000000000000000000" pitchFamily="2" charset="2"/>
              <a:buChar char="ü"/>
            </a:pPr>
            <a:r>
              <a:rPr lang="nl-NL" sz="1600" b="1" dirty="0"/>
              <a:t>Motiveer aan welke werkprocessen  heb ik gewerkt.</a:t>
            </a:r>
          </a:p>
        </p:txBody>
      </p:sp>
    </p:spTree>
    <p:extLst>
      <p:ext uri="{BB962C8B-B14F-4D97-AF65-F5344CB8AC3E}">
        <p14:creationId xmlns:p14="http://schemas.microsoft.com/office/powerpoint/2010/main" val="289617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A2F6A2-6326-43AC-97B2-6E1A15FABF78}"/>
              </a:ext>
            </a:extLst>
          </p:cNvPr>
          <p:cNvSpPr>
            <a:spLocks noGrp="1"/>
          </p:cNvSpPr>
          <p:nvPr>
            <p:ph type="title"/>
          </p:nvPr>
        </p:nvSpPr>
        <p:spPr/>
        <p:txBody>
          <a:bodyPr/>
          <a:lstStyle/>
          <a:p>
            <a:r>
              <a:rPr lang="nl-NL" dirty="0"/>
              <a:t>Opdracht 4</a:t>
            </a:r>
          </a:p>
        </p:txBody>
      </p:sp>
      <p:sp>
        <p:nvSpPr>
          <p:cNvPr id="7" name="Tekstvak 6">
            <a:extLst>
              <a:ext uri="{FF2B5EF4-FFF2-40B4-BE49-F238E27FC236}">
                <a16:creationId xmlns:a16="http://schemas.microsoft.com/office/drawing/2014/main" id="{960BC4A4-A72C-4981-BB4B-AD38A60EF391}"/>
              </a:ext>
            </a:extLst>
          </p:cNvPr>
          <p:cNvSpPr txBox="1"/>
          <p:nvPr/>
        </p:nvSpPr>
        <p:spPr>
          <a:xfrm>
            <a:off x="1418089" y="2001081"/>
            <a:ext cx="9355822" cy="2308324"/>
          </a:xfrm>
          <a:prstGeom prst="rect">
            <a:avLst/>
          </a:prstGeom>
          <a:noFill/>
        </p:spPr>
        <p:txBody>
          <a:bodyPr wrap="square">
            <a:spAutoFit/>
          </a:bodyPr>
          <a:lstStyle/>
          <a:p>
            <a:pPr marL="101600" indent="0">
              <a:buNone/>
            </a:pPr>
            <a:r>
              <a:rPr lang="nl-NL" sz="1600" dirty="0"/>
              <a:t>Lees onderstaand artikel van Tegenlicht:</a:t>
            </a:r>
          </a:p>
          <a:p>
            <a:pPr marL="101600" indent="0">
              <a:buNone/>
            </a:pPr>
            <a:r>
              <a:rPr lang="nl-NL" sz="1600" dirty="0">
                <a:hlinkClick r:id="rId2"/>
              </a:rPr>
              <a:t>https://www.vpro.nl/programmas/tegenlicht/lees/artikelen/2020/goed-doen-is-geen-niche.html#</a:t>
            </a:r>
            <a:endParaRPr lang="nl-NL" sz="1600" dirty="0"/>
          </a:p>
          <a:p>
            <a:pPr marL="101600" indent="0">
              <a:buNone/>
            </a:pPr>
            <a:r>
              <a:rPr lang="nl-NL" sz="1600" dirty="0"/>
              <a:t> </a:t>
            </a:r>
          </a:p>
          <a:p>
            <a:pPr marL="101600" indent="0">
              <a:buNone/>
            </a:pPr>
            <a:r>
              <a:rPr lang="nl-NL" sz="1600" b="0" i="0" dirty="0">
                <a:solidFill>
                  <a:srgbClr val="333333"/>
                </a:solidFill>
                <a:effectLst/>
                <a:latin typeface="simplistic_sans"/>
              </a:rPr>
              <a:t>Stel je eens een bedrijfsstructuur voor waarin de winst niet vooral naar de aandeelhouders gaat, maar terugvloeit naar de samenleving. Klinkt als een niche? Deze vijf grote bedrijven doen het al jaren.</a:t>
            </a:r>
          </a:p>
          <a:p>
            <a:pPr marL="101600" indent="0">
              <a:buNone/>
            </a:pPr>
            <a:endParaRPr lang="nl-NL" sz="1600" b="1" dirty="0"/>
          </a:p>
          <a:p>
            <a:pPr marL="558800" indent="-457200">
              <a:buFont typeface="+mj-lt"/>
              <a:buAutoNum type="alphaLcParenR"/>
            </a:pPr>
            <a:r>
              <a:rPr lang="nl-NL" sz="1600" b="1" dirty="0"/>
              <a:t>Kies één van de 5 grote bedrijven uit.</a:t>
            </a:r>
          </a:p>
          <a:p>
            <a:pPr marL="558800" indent="-457200">
              <a:buFont typeface="+mj-lt"/>
              <a:buAutoNum type="alphaLcParenR"/>
            </a:pPr>
            <a:r>
              <a:rPr lang="nl-NL" sz="1600" b="1" dirty="0"/>
              <a:t>Beschrijf hoe de bedrijfsstructuur van dit bedrijf </a:t>
            </a:r>
            <a:r>
              <a:rPr lang="nl-NL" sz="1600" b="1"/>
              <a:t>eruit ziet.</a:t>
            </a:r>
          </a:p>
          <a:p>
            <a:pPr marL="101600"/>
            <a:endParaRPr lang="nl-NL" sz="1600" b="1" dirty="0"/>
          </a:p>
        </p:txBody>
      </p:sp>
    </p:spTree>
    <p:extLst>
      <p:ext uri="{BB962C8B-B14F-4D97-AF65-F5344CB8AC3E}">
        <p14:creationId xmlns:p14="http://schemas.microsoft.com/office/powerpoint/2010/main" val="708266676"/>
      </p:ext>
    </p:extLst>
  </p:cSld>
  <p:clrMapOvr>
    <a:masterClrMapping/>
  </p:clrMapOvr>
</p:sld>
</file>

<file path=ppt/theme/theme1.xml><?xml version="1.0" encoding="utf-8"?>
<a:theme xmlns:a="http://schemas.openxmlformats.org/drawingml/2006/main" name="Thema1">
  <a:themeElements>
    <a:clrScheme name="Aangepast 1">
      <a:dk1>
        <a:sysClr val="windowText" lastClr="000000"/>
      </a:dk1>
      <a:lt1>
        <a:sysClr val="window" lastClr="FFFFFF"/>
      </a:lt1>
      <a:dk2>
        <a:srgbClr val="455F51"/>
      </a:dk2>
      <a:lt2>
        <a:srgbClr val="E2DFCC"/>
      </a:lt2>
      <a:accent1>
        <a:srgbClr val="BDEA1A"/>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a1" id="{848D2DA3-4BAC-4590-9F3A-C04EAD61AF1C}" vid="{84936BD3-994A-46F0-BAD8-245BDD45B96D}"/>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882E0B02A318E459AD716AC786DE572" ma:contentTypeVersion="12" ma:contentTypeDescription="Een nieuw document maken." ma:contentTypeScope="" ma:versionID="1dc84fb11a9be35ac09a1ae920ea7357">
  <xsd:schema xmlns:xsd="http://www.w3.org/2001/XMLSchema" xmlns:xs="http://www.w3.org/2001/XMLSchema" xmlns:p="http://schemas.microsoft.com/office/2006/metadata/properties" xmlns:ns2="34354c1b-6b8c-435b-ad50-990538c19557" xmlns:ns3="47a28104-336f-447d-946e-e305ac2bcd47" targetNamespace="http://schemas.microsoft.com/office/2006/metadata/properties" ma:root="true" ma:fieldsID="85fd8f0e804736af8b3f71c277445723" ns2:_="" ns3:_="">
    <xsd:import namespace="34354c1b-6b8c-435b-ad50-990538c19557"/>
    <xsd:import namespace="47a28104-336f-447d-946e-e305ac2bcd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54c1b-6b8c-435b-ad50-990538c19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a28104-336f-447d-946e-e305ac2bcd47"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7DE6F1-65E5-4742-993C-166C160C650C}">
  <ds:schemaRefs>
    <ds:schemaRef ds:uri="http://schemas.microsoft.com/office/2006/documentManagement/types"/>
    <ds:schemaRef ds:uri="http://www.w3.org/XML/1998/namespace"/>
    <ds:schemaRef ds:uri="http://purl.org/dc/elements/1.1/"/>
    <ds:schemaRef ds:uri="http://schemas.openxmlformats.org/package/2006/metadata/core-properties"/>
    <ds:schemaRef ds:uri="http://purl.org/dc/terms/"/>
    <ds:schemaRef ds:uri="http://schemas.microsoft.com/office/2006/metadata/properties"/>
    <ds:schemaRef ds:uri="http://schemas.microsoft.com/office/infopath/2007/PartnerControls"/>
    <ds:schemaRef ds:uri="47a28104-336f-447d-946e-e305ac2bcd47"/>
    <ds:schemaRef ds:uri="34354c1b-6b8c-435b-ad50-990538c19557"/>
    <ds:schemaRef ds:uri="http://purl.org/dc/dcmitype/"/>
  </ds:schemaRefs>
</ds:datastoreItem>
</file>

<file path=customXml/itemProps2.xml><?xml version="1.0" encoding="utf-8"?>
<ds:datastoreItem xmlns:ds="http://schemas.openxmlformats.org/officeDocument/2006/customXml" ds:itemID="{5E0517EB-918A-4F91-B474-4547F2D83E5C}">
  <ds:schemaRefs>
    <ds:schemaRef ds:uri="http://schemas.microsoft.com/sharepoint/v3/contenttype/forms"/>
  </ds:schemaRefs>
</ds:datastoreItem>
</file>

<file path=customXml/itemProps3.xml><?xml version="1.0" encoding="utf-8"?>
<ds:datastoreItem xmlns:ds="http://schemas.openxmlformats.org/officeDocument/2006/customXml" ds:itemID="{D6614168-1363-41D5-B64A-FC595DA39B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54c1b-6b8c-435b-ad50-990538c19557"/>
    <ds:schemaRef ds:uri="47a28104-336f-447d-946e-e305ac2bcd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148</TotalTime>
  <Words>522</Words>
  <Application>Microsoft Office PowerPoint</Application>
  <PresentationFormat>Breedbeeld</PresentationFormat>
  <Paragraphs>55</Paragraphs>
  <Slides>7</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7</vt:i4>
      </vt:variant>
    </vt:vector>
  </HeadingPairs>
  <TitlesOfParts>
    <vt:vector size="13" baseType="lpstr">
      <vt:lpstr>Arial</vt:lpstr>
      <vt:lpstr>Calibri</vt:lpstr>
      <vt:lpstr>Calibri Light</vt:lpstr>
      <vt:lpstr>simplistic_sans</vt:lpstr>
      <vt:lpstr>Wingdings</vt:lpstr>
      <vt:lpstr>Thema1</vt:lpstr>
      <vt:lpstr>PowerPoint-presentatie</vt:lpstr>
      <vt:lpstr>Planning werknemers</vt:lpstr>
      <vt:lpstr>Planning werkgevers</vt:lpstr>
      <vt:lpstr>Opdracht 1</vt:lpstr>
      <vt:lpstr>Opdracht 2</vt:lpstr>
      <vt:lpstr>Opdracht 3</vt:lpstr>
      <vt:lpstr>Opdracht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Thomas Noordeloos</dc:creator>
  <cp:lastModifiedBy>Thomas Noordeloos</cp:lastModifiedBy>
  <cp:revision>12</cp:revision>
  <dcterms:created xsi:type="dcterms:W3CDTF">2020-08-25T13:15:30Z</dcterms:created>
  <dcterms:modified xsi:type="dcterms:W3CDTF">2020-11-23T09:46:15Z</dcterms:modified>
</cp:coreProperties>
</file>